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bbf8ea2a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5bbf8ea2a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5bbf8ea2a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5bbf8ea2a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5bbf8ea2a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5bbf8ea2a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bbf8ea2a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5bbf8ea2a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5bbf8ea2a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5bbf8ea2a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5bbf8ea2a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5bbf8ea2a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5bbf8ea2a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5bbf8ea2a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bbf8ea2a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bbf8ea2a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bbf8ea2a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bbf8ea2a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bbf8ea2a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bbf8ea2a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bbf8ea2a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bbf8ea2a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bbf8ea2a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5bbf8ea2a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bbf8ea2a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5bbf8ea2a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5bbf8ea2a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5bbf8ea2a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bbf8ea2a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5bbf8ea2a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bbf8ea2a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bbf8ea2a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5bbf8ea2aa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5bbf8ea2a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5bbf8ea2a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5bbf8ea2a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5bbf8ea2a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5bbf8ea2a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bbf8ea2aa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bbf8ea2aa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5bbf8ea2a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5bbf8ea2aa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bbf8ea2a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bbf8ea2a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5bbf8ea2aa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5bbf8ea2aa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5bbf8ea2a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5bbf8ea2a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5bbf8ea2a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5bbf8ea2a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5bbf8ea2a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5bbf8ea2a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bbf8ea2aa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5bbf8ea2aa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5bbf8ea2a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5bbf8ea2a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5bbf8ea2a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5bbf8ea2a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bbf8ea2a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bbf8ea2a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5bbf8ea2a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5bbf8ea2a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5bbf8ea2a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5bbf8ea2a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5bbf8ea2a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5bbf8ea2a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11.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190375"/>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6000"/>
              <a:t>MICROSOFT POWER BI</a:t>
            </a:r>
            <a:endParaRPr sz="6000"/>
          </a:p>
        </p:txBody>
      </p:sp>
      <p:pic>
        <p:nvPicPr>
          <p:cNvPr id="87" name="Google Shape;87;p13"/>
          <p:cNvPicPr preferRelativeResize="0"/>
          <p:nvPr/>
        </p:nvPicPr>
        <p:blipFill>
          <a:blip r:embed="rId3">
            <a:alphaModFix/>
          </a:blip>
          <a:stretch>
            <a:fillRect/>
          </a:stretch>
        </p:blipFill>
        <p:spPr>
          <a:xfrm>
            <a:off x="2092125" y="2302975"/>
            <a:ext cx="4871226" cy="2557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2"/>
          <p:cNvPicPr preferRelativeResize="0"/>
          <p:nvPr/>
        </p:nvPicPr>
        <p:blipFill>
          <a:blip r:embed="rId3">
            <a:alphaModFix/>
          </a:blip>
          <a:stretch>
            <a:fillRect/>
          </a:stretch>
        </p:blipFill>
        <p:spPr>
          <a:xfrm>
            <a:off x="0" y="152400"/>
            <a:ext cx="9144001" cy="46758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3">
            <a:alphaModFix/>
          </a:blip>
          <a:stretch>
            <a:fillRect/>
          </a:stretch>
        </p:blipFill>
        <p:spPr>
          <a:xfrm>
            <a:off x="108800" y="795300"/>
            <a:ext cx="8839203" cy="39641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87175" y="348550"/>
            <a:ext cx="9019027" cy="4348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a:off x="108800" y="566500"/>
            <a:ext cx="8839201" cy="42954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6"/>
          <p:cNvPicPr preferRelativeResize="0"/>
          <p:nvPr/>
        </p:nvPicPr>
        <p:blipFill>
          <a:blip r:embed="rId3">
            <a:alphaModFix/>
          </a:blip>
          <a:stretch>
            <a:fillRect/>
          </a:stretch>
        </p:blipFill>
        <p:spPr>
          <a:xfrm>
            <a:off x="152400" y="352113"/>
            <a:ext cx="8839198" cy="44392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7"/>
          <p:cNvPicPr preferRelativeResize="0"/>
          <p:nvPr/>
        </p:nvPicPr>
        <p:blipFill>
          <a:blip r:embed="rId3">
            <a:alphaModFix/>
          </a:blip>
          <a:stretch>
            <a:fillRect/>
          </a:stretch>
        </p:blipFill>
        <p:spPr>
          <a:xfrm>
            <a:off x="152400" y="239575"/>
            <a:ext cx="8839198" cy="43969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8"/>
          <p:cNvPicPr preferRelativeResize="0"/>
          <p:nvPr/>
        </p:nvPicPr>
        <p:blipFill>
          <a:blip r:embed="rId3">
            <a:alphaModFix/>
          </a:blip>
          <a:stretch>
            <a:fillRect/>
          </a:stretch>
        </p:blipFill>
        <p:spPr>
          <a:xfrm>
            <a:off x="152400" y="152400"/>
            <a:ext cx="8839203" cy="46073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9"/>
          <p:cNvPicPr preferRelativeResize="0"/>
          <p:nvPr/>
        </p:nvPicPr>
        <p:blipFill>
          <a:blip r:embed="rId3">
            <a:alphaModFix/>
          </a:blip>
          <a:stretch>
            <a:fillRect/>
          </a:stretch>
        </p:blipFill>
        <p:spPr>
          <a:xfrm>
            <a:off x="319263" y="152400"/>
            <a:ext cx="8505478"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0"/>
          <p:cNvPicPr preferRelativeResize="0"/>
          <p:nvPr/>
        </p:nvPicPr>
        <p:blipFill>
          <a:blip r:embed="rId3">
            <a:alphaModFix/>
          </a:blip>
          <a:stretch>
            <a:fillRect/>
          </a:stretch>
        </p:blipFill>
        <p:spPr>
          <a:xfrm>
            <a:off x="152400" y="152400"/>
            <a:ext cx="8839199" cy="46259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1"/>
          <p:cNvPicPr preferRelativeResize="0"/>
          <p:nvPr/>
        </p:nvPicPr>
        <p:blipFill>
          <a:blip r:embed="rId3">
            <a:alphaModFix/>
          </a:blip>
          <a:stretch>
            <a:fillRect/>
          </a:stretch>
        </p:blipFill>
        <p:spPr>
          <a:xfrm>
            <a:off x="108800" y="860725"/>
            <a:ext cx="8839200" cy="3522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152400" y="642925"/>
            <a:ext cx="8839200" cy="4217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30000"/>
              </a:lnSpc>
              <a:spcBef>
                <a:spcPts val="0"/>
              </a:spcBef>
              <a:spcAft>
                <a:spcPts val="0"/>
              </a:spcAft>
              <a:buNone/>
            </a:pPr>
            <a:r>
              <a:rPr lang="en" sz="2300">
                <a:solidFill>
                  <a:srgbClr val="171717"/>
                </a:solidFill>
                <a:highlight>
                  <a:srgbClr val="FFFFFF"/>
                </a:highlight>
                <a:latin typeface="Arial"/>
                <a:ea typeface="Arial"/>
                <a:cs typeface="Arial"/>
                <a:sym typeface="Arial"/>
              </a:rPr>
              <a:t>What is Power BI?</a:t>
            </a:r>
            <a:endParaRPr sz="2300">
              <a:solidFill>
                <a:srgbClr val="171717"/>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89" name="Google Shape;189;p32"/>
          <p:cNvSpPr txBox="1"/>
          <p:nvPr>
            <p:ph idx="1" type="body"/>
          </p:nvPr>
        </p:nvSpPr>
        <p:spPr>
          <a:xfrm>
            <a:off x="729450" y="1969900"/>
            <a:ext cx="7999200" cy="2737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solidFill>
                  <a:srgbClr val="171717"/>
                </a:solidFill>
                <a:highlight>
                  <a:srgbClr val="FFFFFF"/>
                </a:highlight>
                <a:latin typeface="Arial"/>
                <a:ea typeface="Arial"/>
                <a:cs typeface="Arial"/>
                <a:sym typeface="Arial"/>
              </a:rPr>
              <a:t>Power BI is a collection of software services, apps, and connectors that work together to turn your unrelated sources of data into coherent, visually immersive, and interactive insights. Your data may be an Excel spreadsheet, or a collection of cloud-based and on-premises hybrid data warehouses. Power BI lets you easily connect to your data sources, visualize and discover what's important, and share that with anyone or everyone you want.</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30000"/>
              </a:lnSpc>
              <a:spcBef>
                <a:spcPts val="1800"/>
              </a:spcBef>
              <a:spcAft>
                <a:spcPts val="0"/>
              </a:spcAft>
              <a:buNone/>
            </a:pPr>
            <a:r>
              <a:rPr lang="en" sz="1922">
                <a:solidFill>
                  <a:srgbClr val="171717"/>
                </a:solidFill>
                <a:highlight>
                  <a:srgbClr val="FFFFFF"/>
                </a:highlight>
                <a:latin typeface="Arial"/>
                <a:ea typeface="Arial"/>
                <a:cs typeface="Arial"/>
                <a:sym typeface="Arial"/>
              </a:rPr>
              <a:t>The parts of Power BI</a:t>
            </a:r>
            <a:endParaRPr sz="1922">
              <a:solidFill>
                <a:srgbClr val="171717"/>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195" name="Google Shape;195;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a:bodyPr>
          <a:lstStyle/>
          <a:p>
            <a:pPr indent="0" lvl="0" marL="0" rtl="0" algn="l">
              <a:spcBef>
                <a:spcPts val="1200"/>
              </a:spcBef>
              <a:spcAft>
                <a:spcPts val="0"/>
              </a:spcAft>
              <a:buNone/>
            </a:pPr>
            <a:r>
              <a:rPr lang="en" sz="6000">
                <a:solidFill>
                  <a:srgbClr val="171717"/>
                </a:solidFill>
                <a:highlight>
                  <a:srgbClr val="FFFFFF"/>
                </a:highlight>
                <a:latin typeface="Arial"/>
                <a:ea typeface="Arial"/>
                <a:cs typeface="Arial"/>
                <a:sym typeface="Arial"/>
              </a:rPr>
              <a:t>Power BI consists of several elements that all work together, starting with these three basics:</a:t>
            </a:r>
            <a:endParaRPr sz="6000">
              <a:solidFill>
                <a:srgbClr val="171717"/>
              </a:solidFill>
              <a:highlight>
                <a:srgbClr val="FFFFFF"/>
              </a:highlight>
              <a:latin typeface="Arial"/>
              <a:ea typeface="Arial"/>
              <a:cs typeface="Arial"/>
              <a:sym typeface="Arial"/>
            </a:endParaRPr>
          </a:p>
          <a:p>
            <a:pPr indent="-323850" lvl="0" marL="825500" rtl="0" algn="l">
              <a:spcBef>
                <a:spcPts val="2400"/>
              </a:spcBef>
              <a:spcAft>
                <a:spcPts val="0"/>
              </a:spcAft>
              <a:buClr>
                <a:srgbClr val="171717"/>
              </a:buClr>
              <a:buSzPct val="100000"/>
              <a:buFont typeface="Arial"/>
              <a:buChar char="●"/>
            </a:pPr>
            <a:r>
              <a:rPr lang="en" sz="6000">
                <a:solidFill>
                  <a:srgbClr val="171717"/>
                </a:solidFill>
                <a:highlight>
                  <a:srgbClr val="FFFFFF"/>
                </a:highlight>
                <a:latin typeface="Arial"/>
                <a:ea typeface="Arial"/>
                <a:cs typeface="Arial"/>
                <a:sym typeface="Arial"/>
              </a:rPr>
              <a:t>A Windows desktop application called Power BI Desktop.</a:t>
            </a:r>
            <a:endParaRPr sz="6000">
              <a:solidFill>
                <a:srgbClr val="171717"/>
              </a:solidFill>
              <a:highlight>
                <a:srgbClr val="FFFFFF"/>
              </a:highlight>
              <a:latin typeface="Arial"/>
              <a:ea typeface="Arial"/>
              <a:cs typeface="Arial"/>
              <a:sym typeface="Arial"/>
            </a:endParaRPr>
          </a:p>
          <a:p>
            <a:pPr indent="-323850" lvl="0" marL="825500" rtl="0" algn="l">
              <a:spcBef>
                <a:spcPts val="0"/>
              </a:spcBef>
              <a:spcAft>
                <a:spcPts val="0"/>
              </a:spcAft>
              <a:buClr>
                <a:srgbClr val="171717"/>
              </a:buClr>
              <a:buSzPct val="100000"/>
              <a:buFont typeface="Arial"/>
              <a:buChar char="●"/>
            </a:pPr>
            <a:r>
              <a:rPr lang="en" sz="6000">
                <a:solidFill>
                  <a:srgbClr val="171717"/>
                </a:solidFill>
                <a:highlight>
                  <a:srgbClr val="FFFFFF"/>
                </a:highlight>
                <a:latin typeface="Arial"/>
                <a:ea typeface="Arial"/>
                <a:cs typeface="Arial"/>
                <a:sym typeface="Arial"/>
              </a:rPr>
              <a:t>An online SaaS (</a:t>
            </a:r>
            <a:r>
              <a:rPr i="1" lang="en" sz="6000">
                <a:solidFill>
                  <a:srgbClr val="171717"/>
                </a:solidFill>
                <a:highlight>
                  <a:srgbClr val="FFFFFF"/>
                </a:highlight>
                <a:latin typeface="Arial"/>
                <a:ea typeface="Arial"/>
                <a:cs typeface="Arial"/>
                <a:sym typeface="Arial"/>
              </a:rPr>
              <a:t>Software as a Service</a:t>
            </a:r>
            <a:r>
              <a:rPr lang="en" sz="6000">
                <a:solidFill>
                  <a:srgbClr val="171717"/>
                </a:solidFill>
                <a:highlight>
                  <a:srgbClr val="FFFFFF"/>
                </a:highlight>
                <a:latin typeface="Arial"/>
                <a:ea typeface="Arial"/>
                <a:cs typeface="Arial"/>
                <a:sym typeface="Arial"/>
              </a:rPr>
              <a:t>) service called the Power BI service.</a:t>
            </a:r>
            <a:endParaRPr sz="6000">
              <a:solidFill>
                <a:srgbClr val="171717"/>
              </a:solidFill>
              <a:highlight>
                <a:srgbClr val="FFFFFF"/>
              </a:highlight>
              <a:latin typeface="Arial"/>
              <a:ea typeface="Arial"/>
              <a:cs typeface="Arial"/>
              <a:sym typeface="Arial"/>
            </a:endParaRPr>
          </a:p>
          <a:p>
            <a:pPr indent="-323850" lvl="0" marL="825500" rtl="0" algn="l">
              <a:spcBef>
                <a:spcPts val="0"/>
              </a:spcBef>
              <a:spcAft>
                <a:spcPts val="0"/>
              </a:spcAft>
              <a:buClr>
                <a:srgbClr val="171717"/>
              </a:buClr>
              <a:buSzPct val="100000"/>
              <a:buFont typeface="Arial"/>
              <a:buChar char="●"/>
            </a:pPr>
            <a:r>
              <a:rPr lang="en" sz="6000">
                <a:solidFill>
                  <a:srgbClr val="171717"/>
                </a:solidFill>
                <a:highlight>
                  <a:srgbClr val="FFFFFF"/>
                </a:highlight>
                <a:latin typeface="Arial"/>
                <a:ea typeface="Arial"/>
                <a:cs typeface="Arial"/>
                <a:sym typeface="Arial"/>
              </a:rPr>
              <a:t>Power BI mobile apps for Windows, iOS, and Android devices.</a:t>
            </a:r>
            <a:endParaRPr sz="6000">
              <a:solidFill>
                <a:srgbClr val="171717"/>
              </a:solidFill>
              <a:highlight>
                <a:srgbClr val="FFFFFF"/>
              </a:highlight>
              <a:latin typeface="Arial"/>
              <a:ea typeface="Arial"/>
              <a:cs typeface="Arial"/>
              <a:sym typeface="Arial"/>
            </a:endParaRPr>
          </a:p>
          <a:p>
            <a:pPr indent="0" lvl="0" marL="0" rtl="0" algn="l">
              <a:spcBef>
                <a:spcPts val="24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4"/>
          <p:cNvPicPr preferRelativeResize="0"/>
          <p:nvPr/>
        </p:nvPicPr>
        <p:blipFill>
          <a:blip r:embed="rId3">
            <a:alphaModFix/>
          </a:blip>
          <a:stretch>
            <a:fillRect/>
          </a:stretch>
        </p:blipFill>
        <p:spPr>
          <a:xfrm>
            <a:off x="152400" y="283200"/>
            <a:ext cx="8839200" cy="441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idx="1" type="body"/>
          </p:nvPr>
        </p:nvSpPr>
        <p:spPr>
          <a:xfrm>
            <a:off x="727650" y="15558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solidFill>
                  <a:srgbClr val="171717"/>
                </a:solidFill>
                <a:highlight>
                  <a:srgbClr val="FFFFFF"/>
                </a:highlight>
                <a:latin typeface="Arial"/>
                <a:ea typeface="Arial"/>
                <a:cs typeface="Arial"/>
                <a:sym typeface="Arial"/>
              </a:rPr>
              <a:t>For example, you might primarily use the Power BI service to view reports and dashboards. Your number-crunching, business-report-creating coworker might make extensive use of Power BI Desktop or Power BI Report Builder to create reports, then publish those reports to the Power BI service, where you view them. Another coworker, in sales, might mainly use the Power BI phone app to monitor progress on sales quotas, and to drill into new sales lead details.</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30000"/>
              </a:lnSpc>
              <a:spcBef>
                <a:spcPts val="1800"/>
              </a:spcBef>
              <a:spcAft>
                <a:spcPts val="0"/>
              </a:spcAft>
              <a:buNone/>
            </a:pPr>
            <a:r>
              <a:rPr lang="en" sz="2811">
                <a:solidFill>
                  <a:srgbClr val="171717"/>
                </a:solidFill>
                <a:highlight>
                  <a:srgbClr val="FFFFFF"/>
                </a:highlight>
                <a:latin typeface="Arial"/>
                <a:ea typeface="Arial"/>
                <a:cs typeface="Arial"/>
                <a:sym typeface="Arial"/>
              </a:rPr>
              <a:t>The flow of work in Power BI</a:t>
            </a:r>
            <a:endParaRPr sz="3144">
              <a:solidFill>
                <a:srgbClr val="171717"/>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211" name="Google Shape;211;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rgbClr val="171717"/>
                </a:solidFill>
                <a:highlight>
                  <a:srgbClr val="FFFFFF"/>
                </a:highlight>
                <a:latin typeface="Arial"/>
                <a:ea typeface="Arial"/>
                <a:cs typeface="Arial"/>
                <a:sym typeface="Arial"/>
              </a:rPr>
              <a:t>One common workflow in Power BI begins by connecting to data sources in Power BI Desktop and building a report. You then publish that report from Power BI Desktop to the Power BI service, and share it so business users in the Power BI service and on mobile devices can view and interact with the report.</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7"/>
          <p:cNvPicPr preferRelativeResize="0"/>
          <p:nvPr/>
        </p:nvPicPr>
        <p:blipFill>
          <a:blip r:embed="rId3">
            <a:alphaModFix/>
          </a:blip>
          <a:stretch>
            <a:fillRect/>
          </a:stretch>
        </p:blipFill>
        <p:spPr>
          <a:xfrm>
            <a:off x="65200" y="849825"/>
            <a:ext cx="8839199" cy="36095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8"/>
          <p:cNvPicPr preferRelativeResize="0"/>
          <p:nvPr/>
        </p:nvPicPr>
        <p:blipFill>
          <a:blip r:embed="rId3">
            <a:alphaModFix/>
          </a:blip>
          <a:stretch>
            <a:fillRect/>
          </a:stretch>
        </p:blipFill>
        <p:spPr>
          <a:xfrm>
            <a:off x="152400" y="423075"/>
            <a:ext cx="8839201" cy="42973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9"/>
          <p:cNvPicPr preferRelativeResize="0"/>
          <p:nvPr/>
        </p:nvPicPr>
        <p:blipFill>
          <a:blip r:embed="rId3">
            <a:alphaModFix/>
          </a:blip>
          <a:stretch>
            <a:fillRect/>
          </a:stretch>
        </p:blipFill>
        <p:spPr>
          <a:xfrm>
            <a:off x="152400" y="152400"/>
            <a:ext cx="8767454" cy="483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40"/>
          <p:cNvPicPr preferRelativeResize="0"/>
          <p:nvPr/>
        </p:nvPicPr>
        <p:blipFill>
          <a:blip r:embed="rId3">
            <a:alphaModFix/>
          </a:blip>
          <a:stretch>
            <a:fillRect/>
          </a:stretch>
        </p:blipFill>
        <p:spPr>
          <a:xfrm>
            <a:off x="152400" y="152400"/>
            <a:ext cx="8575147"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1"/>
          <p:cNvPicPr preferRelativeResize="0"/>
          <p:nvPr/>
        </p:nvPicPr>
        <p:blipFill>
          <a:blip r:embed="rId3">
            <a:alphaModFix/>
          </a:blip>
          <a:stretch>
            <a:fillRect/>
          </a:stretch>
        </p:blipFill>
        <p:spPr>
          <a:xfrm>
            <a:off x="152400" y="152400"/>
            <a:ext cx="8800504"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IS ANALYTICS </a:t>
            </a:r>
            <a:endParaRPr sz="3000"/>
          </a:p>
        </p:txBody>
      </p:sp>
      <p:pic>
        <p:nvPicPr>
          <p:cNvPr id="98" name="Google Shape;98;p15"/>
          <p:cNvPicPr preferRelativeResize="0"/>
          <p:nvPr/>
        </p:nvPicPr>
        <p:blipFill>
          <a:blip r:embed="rId3">
            <a:alphaModFix/>
          </a:blip>
          <a:stretch>
            <a:fillRect/>
          </a:stretch>
        </p:blipFill>
        <p:spPr>
          <a:xfrm>
            <a:off x="4685824" y="698899"/>
            <a:ext cx="4139802" cy="41398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2"/>
          <p:cNvPicPr preferRelativeResize="0"/>
          <p:nvPr/>
        </p:nvPicPr>
        <p:blipFill>
          <a:blip r:embed="rId3">
            <a:alphaModFix/>
          </a:blip>
          <a:stretch>
            <a:fillRect/>
          </a:stretch>
        </p:blipFill>
        <p:spPr>
          <a:xfrm>
            <a:off x="152400" y="152400"/>
            <a:ext cx="8839200" cy="48101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3"/>
          <p:cNvPicPr preferRelativeResize="0"/>
          <p:nvPr/>
        </p:nvPicPr>
        <p:blipFill>
          <a:blip r:embed="rId3">
            <a:alphaModFix/>
          </a:blip>
          <a:stretch>
            <a:fillRect/>
          </a:stretch>
        </p:blipFill>
        <p:spPr>
          <a:xfrm>
            <a:off x="152400" y="152400"/>
            <a:ext cx="8632681"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4"/>
          <p:cNvPicPr preferRelativeResize="0"/>
          <p:nvPr/>
        </p:nvPicPr>
        <p:blipFill>
          <a:blip r:embed="rId3">
            <a:alphaModFix/>
          </a:blip>
          <a:stretch>
            <a:fillRect/>
          </a:stretch>
        </p:blipFill>
        <p:spPr>
          <a:xfrm>
            <a:off x="152400" y="0"/>
            <a:ext cx="8865346" cy="49910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5"/>
          <p:cNvPicPr preferRelativeResize="0"/>
          <p:nvPr/>
        </p:nvPicPr>
        <p:blipFill>
          <a:blip r:embed="rId3">
            <a:alphaModFix/>
          </a:blip>
          <a:stretch>
            <a:fillRect/>
          </a:stretch>
        </p:blipFill>
        <p:spPr>
          <a:xfrm>
            <a:off x="152400" y="152400"/>
            <a:ext cx="8736884" cy="4838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6"/>
          <p:cNvPicPr preferRelativeResize="0"/>
          <p:nvPr/>
        </p:nvPicPr>
        <p:blipFill>
          <a:blip r:embed="rId3">
            <a:alphaModFix/>
          </a:blip>
          <a:stretch>
            <a:fillRect/>
          </a:stretch>
        </p:blipFill>
        <p:spPr>
          <a:xfrm>
            <a:off x="152400" y="152400"/>
            <a:ext cx="8839201" cy="44493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p:cNvPicPr preferRelativeResize="0"/>
          <p:nvPr/>
        </p:nvPicPr>
        <p:blipFill>
          <a:blip r:embed="rId3">
            <a:alphaModFix/>
          </a:blip>
          <a:stretch>
            <a:fillRect/>
          </a:stretch>
        </p:blipFill>
        <p:spPr>
          <a:xfrm>
            <a:off x="43600" y="152400"/>
            <a:ext cx="9022902" cy="4882125"/>
          </a:xfrm>
          <a:prstGeom prst="rect">
            <a:avLst/>
          </a:prstGeom>
          <a:noFill/>
          <a:ln>
            <a:noFill/>
          </a:ln>
        </p:spPr>
      </p:pic>
      <p:pic>
        <p:nvPicPr>
          <p:cNvPr id="104" name="Google Shape;104;p16"/>
          <p:cNvPicPr preferRelativeResize="0"/>
          <p:nvPr/>
        </p:nvPicPr>
        <p:blipFill>
          <a:blip r:embed="rId4">
            <a:alphaModFix/>
          </a:blip>
          <a:stretch>
            <a:fillRect/>
          </a:stretch>
        </p:blipFill>
        <p:spPr>
          <a:xfrm>
            <a:off x="1245775" y="906318"/>
            <a:ext cx="2459300" cy="1291150"/>
          </a:xfrm>
          <a:prstGeom prst="rect">
            <a:avLst/>
          </a:prstGeom>
          <a:noFill/>
          <a:ln>
            <a:noFill/>
          </a:ln>
        </p:spPr>
      </p:pic>
      <p:pic>
        <p:nvPicPr>
          <p:cNvPr id="105" name="Google Shape;105;p16"/>
          <p:cNvPicPr preferRelativeResize="0"/>
          <p:nvPr/>
        </p:nvPicPr>
        <p:blipFill>
          <a:blip r:embed="rId5">
            <a:alphaModFix/>
          </a:blip>
          <a:stretch>
            <a:fillRect/>
          </a:stretch>
        </p:blipFill>
        <p:spPr>
          <a:xfrm>
            <a:off x="1368600" y="3385057"/>
            <a:ext cx="2336476" cy="1400518"/>
          </a:xfrm>
          <a:prstGeom prst="rect">
            <a:avLst/>
          </a:prstGeom>
          <a:noFill/>
          <a:ln>
            <a:noFill/>
          </a:ln>
        </p:spPr>
      </p:pic>
      <p:pic>
        <p:nvPicPr>
          <p:cNvPr id="106" name="Google Shape;106;p16"/>
          <p:cNvPicPr preferRelativeResize="0"/>
          <p:nvPr/>
        </p:nvPicPr>
        <p:blipFill>
          <a:blip r:embed="rId6">
            <a:alphaModFix/>
          </a:blip>
          <a:stretch>
            <a:fillRect/>
          </a:stretch>
        </p:blipFill>
        <p:spPr>
          <a:xfrm>
            <a:off x="5055825" y="1396900"/>
            <a:ext cx="1896627" cy="658450"/>
          </a:xfrm>
          <a:prstGeom prst="rect">
            <a:avLst/>
          </a:prstGeom>
          <a:noFill/>
          <a:ln>
            <a:noFill/>
          </a:ln>
        </p:spPr>
      </p:pic>
      <p:pic>
        <p:nvPicPr>
          <p:cNvPr id="107" name="Google Shape;107;p16"/>
          <p:cNvPicPr preferRelativeResize="0"/>
          <p:nvPr/>
        </p:nvPicPr>
        <p:blipFill>
          <a:blip r:embed="rId7">
            <a:alphaModFix/>
          </a:blip>
          <a:stretch>
            <a:fillRect/>
          </a:stretch>
        </p:blipFill>
        <p:spPr>
          <a:xfrm>
            <a:off x="5792422" y="3385050"/>
            <a:ext cx="1695733" cy="140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7"/>
          <p:cNvPicPr preferRelativeResize="0"/>
          <p:nvPr/>
        </p:nvPicPr>
        <p:blipFill>
          <a:blip r:embed="rId3">
            <a:alphaModFix/>
          </a:blip>
          <a:stretch>
            <a:fillRect/>
          </a:stretch>
        </p:blipFill>
        <p:spPr>
          <a:xfrm>
            <a:off x="97900" y="0"/>
            <a:ext cx="5977898" cy="5143499"/>
          </a:xfrm>
          <a:prstGeom prst="rect">
            <a:avLst/>
          </a:prstGeom>
          <a:noFill/>
          <a:ln>
            <a:noFill/>
          </a:ln>
        </p:spPr>
      </p:pic>
      <p:pic>
        <p:nvPicPr>
          <p:cNvPr id="113" name="Google Shape;113;p17"/>
          <p:cNvPicPr preferRelativeResize="0"/>
          <p:nvPr/>
        </p:nvPicPr>
        <p:blipFill>
          <a:blip r:embed="rId4">
            <a:alphaModFix/>
          </a:blip>
          <a:stretch>
            <a:fillRect/>
          </a:stretch>
        </p:blipFill>
        <p:spPr>
          <a:xfrm>
            <a:off x="6293573" y="1354863"/>
            <a:ext cx="2763402" cy="24337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0" y="117603"/>
            <a:ext cx="9143999" cy="47121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0" y="629383"/>
            <a:ext cx="9144002" cy="38847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152400" y="152400"/>
            <a:ext cx="8839203" cy="43831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3">
            <a:alphaModFix/>
          </a:blip>
          <a:stretch>
            <a:fillRect/>
          </a:stretch>
        </p:blipFill>
        <p:spPr>
          <a:xfrm>
            <a:off x="51650" y="190625"/>
            <a:ext cx="9040701" cy="476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